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CFD"/>
    <a:srgbClr val="EAEAE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76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2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C1A6F-3DAD-4EBD-ABD2-F677A7ADF978}" type="datetimeFigureOut">
              <a:rPr lang="es-ES" smtClean="0"/>
              <a:t>29/03/2015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7E672-17A1-443C-A888-5EA0DF6DAF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0001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AB0FE-826F-45BE-8717-40F793FA0389}" type="datetimeFigureOut">
              <a:rPr lang="es-ES" smtClean="0"/>
              <a:t>29/03/2015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59FF3-70AC-4096-BC91-416B69602A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9614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9B39-040B-443E-9660-2DF564AA3A72}" type="datetimeFigureOut">
              <a:rPr lang="es-ES" smtClean="0"/>
              <a:t>29/03/2015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90129-2019-416E-820F-403B8874C0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018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9B39-040B-443E-9660-2DF564AA3A72}" type="datetimeFigureOut">
              <a:rPr lang="es-ES" smtClean="0"/>
              <a:t>29/03/2015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90129-2019-416E-820F-403B8874C0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246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9B39-040B-443E-9660-2DF564AA3A72}" type="datetimeFigureOut">
              <a:rPr lang="es-ES" smtClean="0"/>
              <a:t>29/03/2015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90129-2019-416E-820F-403B8874C0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0841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/>
          <p:nvPr userDrawn="1"/>
        </p:nvSpPr>
        <p:spPr>
          <a:xfrm>
            <a:off x="107504" y="65839"/>
            <a:ext cx="8828419" cy="626857"/>
          </a:xfrm>
          <a:prstGeom prst="rect">
            <a:avLst/>
          </a:prstGeom>
          <a:gradFill>
            <a:gsLst>
              <a:gs pos="98000">
                <a:schemeClr val="bg1"/>
              </a:gs>
              <a:gs pos="0">
                <a:srgbClr val="FFC000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692696"/>
            <a:ext cx="8828420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 userDrawn="1"/>
        </p:nvCxnSpPr>
        <p:spPr>
          <a:xfrm>
            <a:off x="107504" y="6237312"/>
            <a:ext cx="8856984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 userDrawn="1"/>
        </p:nvSpPr>
        <p:spPr>
          <a:xfrm>
            <a:off x="107504" y="6381328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 smtClean="0"/>
              <a:t>www.udac.cat</a:t>
            </a:r>
            <a:endParaRPr lang="ca-ES" sz="1200" dirty="0"/>
          </a:p>
        </p:txBody>
      </p:sp>
      <p:sp>
        <p:nvSpPr>
          <p:cNvPr id="17" name="16 CuadroTexto"/>
          <p:cNvSpPr txBox="1"/>
          <p:nvPr userDrawn="1"/>
        </p:nvSpPr>
        <p:spPr>
          <a:xfrm>
            <a:off x="7380312" y="6381328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F8EDDEA-DA52-4C1D-928D-8410CD7232A2}" type="slidenum">
              <a:rPr lang="ca-ES" sz="1400" smtClean="0"/>
              <a:pPr algn="ctr"/>
              <a:t>‹Nº›</a:t>
            </a:fld>
            <a:endParaRPr lang="ca-ES" sz="1400" dirty="0"/>
          </a:p>
        </p:txBody>
      </p:sp>
      <p:sp>
        <p:nvSpPr>
          <p:cNvPr id="2" name="1 CuadroTexto"/>
          <p:cNvSpPr txBox="1"/>
          <p:nvPr userDrawn="1"/>
        </p:nvSpPr>
        <p:spPr>
          <a:xfrm>
            <a:off x="3095836" y="637495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CREATIVIDAD</a:t>
            </a:r>
            <a:endPara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091" y="72792"/>
            <a:ext cx="545179" cy="5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55397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9B39-040B-443E-9660-2DF564AA3A72}" type="datetimeFigureOut">
              <a:rPr lang="es-ES" smtClean="0"/>
              <a:t>29/03/2015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90129-2019-416E-820F-403B8874C0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141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5" r:id="rId3"/>
    <p:sldLayoutId id="2147483660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www.youtube.com/watch?v=i2ULwwArK8M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youtube.com/watch?v=Z78aaeJR8no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Extracto </a:t>
            </a:r>
            <a:r>
              <a:rPr lang="es-ES" b="1" dirty="0"/>
              <a:t>C</a:t>
            </a:r>
            <a:r>
              <a:rPr lang="es-ES" b="1" dirty="0" smtClean="0"/>
              <a:t>onferencia Creatividad</a:t>
            </a:r>
            <a:endParaRPr lang="es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UDAC</a:t>
            </a:r>
          </a:p>
          <a:p>
            <a:r>
              <a:rPr lang="es-ES" dirty="0" smtClean="0"/>
              <a:t>Sandra Tarragó </a:t>
            </a:r>
            <a:r>
              <a:rPr lang="es-ES" dirty="0" err="1" smtClean="0"/>
              <a:t>Galimany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1628016" cy="1762563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179512" y="188640"/>
            <a:ext cx="8784976" cy="640871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748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tatic.guiainfantil.com/pictures/1066-4-dibujo-de-un-colegio-para-imprimir-y-colorear.jpg?1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628908" y="3180488"/>
            <a:ext cx="3456384" cy="2504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3.bp.blogspot.com/-mLXY3rAQfMI/UKqrtKT9CYI/AAAAAAAAEw8/zoxVj1BrHNo/s1600/hombre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09287" y="3856714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3.bp.blogspot.com/-mLXY3rAQfMI/UKqrtKT9CYI/AAAAAAAAEw8/zoxVj1BrHNo/s1600/hombre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54568" y="2956615"/>
            <a:ext cx="29523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Flecha derecha"/>
          <p:cNvSpPr/>
          <p:nvPr/>
        </p:nvSpPr>
        <p:spPr>
          <a:xfrm>
            <a:off x="5292080" y="4144747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>
            <a:off x="882568" y="4144747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Llamada de nube"/>
          <p:cNvSpPr/>
          <p:nvPr/>
        </p:nvSpPr>
        <p:spPr>
          <a:xfrm>
            <a:off x="3816424" y="2132856"/>
            <a:ext cx="1835696" cy="1231016"/>
          </a:xfrm>
          <a:prstGeom prst="cloudCallout">
            <a:avLst>
              <a:gd name="adj1" fmla="val 98326"/>
              <a:gd name="adj2" fmla="val 3526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Conocimientos Académicos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8" name="7 Llamada de nube"/>
          <p:cNvSpPr/>
          <p:nvPr/>
        </p:nvSpPr>
        <p:spPr>
          <a:xfrm>
            <a:off x="6246440" y="948999"/>
            <a:ext cx="1835696" cy="720080"/>
          </a:xfrm>
          <a:prstGeom prst="cloudCallout">
            <a:avLst>
              <a:gd name="adj1" fmla="val -13644"/>
              <a:gd name="adj2" fmla="val 20391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Socialización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9" name="8 Llamada de nube"/>
          <p:cNvSpPr/>
          <p:nvPr/>
        </p:nvSpPr>
        <p:spPr>
          <a:xfrm>
            <a:off x="7281084" y="1569312"/>
            <a:ext cx="1835696" cy="1231016"/>
          </a:xfrm>
          <a:prstGeom prst="cloudCallout">
            <a:avLst>
              <a:gd name="adj1" fmla="val -53182"/>
              <a:gd name="adj2" fmla="val 7436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Preparación para afrontar  los Cambios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0" name="9 Llamada de nube"/>
          <p:cNvSpPr/>
          <p:nvPr/>
        </p:nvSpPr>
        <p:spPr>
          <a:xfrm>
            <a:off x="4211422" y="1162418"/>
            <a:ext cx="1835696" cy="720080"/>
          </a:xfrm>
          <a:prstGeom prst="cloudCallout">
            <a:avLst>
              <a:gd name="adj1" fmla="val 83165"/>
              <a:gd name="adj2" fmla="val 18554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Entender Entorno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23288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La Escuela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23288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La Escuela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691680" y="764704"/>
            <a:ext cx="596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Metodologías que favorecen la Creatividad</a:t>
            </a:r>
            <a:endParaRPr lang="es-ES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023" y="1844825"/>
            <a:ext cx="3058882" cy="586854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s-ES" sz="2400" u="sng" dirty="0" smtClean="0">
                <a:solidFill>
                  <a:schemeClr val="tx1"/>
                </a:solidFill>
              </a:rPr>
              <a:t>Estrategias Interactivas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65822" y="3397573"/>
            <a:ext cx="3058882" cy="832669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Aprendizaje basado en Problemas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6085118" y="3397573"/>
            <a:ext cx="3058882" cy="832669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Trabajo por Proyectos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324704" y="3397572"/>
            <a:ext cx="2891706" cy="832669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Aprendizaje basado en Tareas</a:t>
            </a:r>
          </a:p>
        </p:txBody>
      </p:sp>
      <p:cxnSp>
        <p:nvCxnSpPr>
          <p:cNvPr id="8" name="7 Conector angular"/>
          <p:cNvCxnSpPr>
            <a:stCxn id="4" idx="2"/>
            <a:endCxn id="5" idx="0"/>
          </p:cNvCxnSpPr>
          <p:nvPr/>
        </p:nvCxnSpPr>
        <p:spPr>
          <a:xfrm rot="5400000">
            <a:off x="2796917" y="1430026"/>
            <a:ext cx="965894" cy="296920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angular"/>
          <p:cNvCxnSpPr>
            <a:stCxn id="4" idx="2"/>
            <a:endCxn id="7" idx="0"/>
          </p:cNvCxnSpPr>
          <p:nvPr/>
        </p:nvCxnSpPr>
        <p:spPr>
          <a:xfrm rot="16200000" flipH="1">
            <a:off x="4284564" y="2911578"/>
            <a:ext cx="965893" cy="609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angular"/>
          <p:cNvCxnSpPr>
            <a:stCxn id="4" idx="2"/>
            <a:endCxn id="6" idx="0"/>
          </p:cNvCxnSpPr>
          <p:nvPr/>
        </p:nvCxnSpPr>
        <p:spPr>
          <a:xfrm rot="16200000" flipH="1">
            <a:off x="5706564" y="1489578"/>
            <a:ext cx="965894" cy="285009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5726" y="1700808"/>
            <a:ext cx="881320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400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11163" lvl="1" indent="-342900">
              <a:buFont typeface="Wingdings" panose="05000000000000000000" pitchFamily="2" charset="2"/>
              <a:buChar char="§"/>
            </a:pPr>
            <a:r>
              <a:rPr lang="es-ES" sz="2000" dirty="0" smtClean="0"/>
              <a:t>La Creatividad no es una característica constante en el tiempo. </a:t>
            </a:r>
          </a:p>
          <a:p>
            <a:pPr marL="411163" lvl="1" indent="-342900">
              <a:buFont typeface="Wingdings" panose="05000000000000000000" pitchFamily="2" charset="2"/>
              <a:buChar char="§"/>
            </a:pPr>
            <a:endParaRPr lang="es-ES" sz="2000" dirty="0" smtClean="0"/>
          </a:p>
          <a:p>
            <a:pPr marL="411163" lvl="1" indent="-342900">
              <a:buFont typeface="Wingdings" panose="05000000000000000000" pitchFamily="2" charset="2"/>
              <a:buChar char="§"/>
            </a:pPr>
            <a:r>
              <a:rPr lang="es-ES" sz="2000" dirty="0" smtClean="0"/>
              <a:t>La Creatividad es el resultado de </a:t>
            </a:r>
            <a:r>
              <a:rPr lang="es-ES" sz="2000" dirty="0"/>
              <a:t>un conjunto de </a:t>
            </a:r>
            <a:r>
              <a:rPr lang="es-ES" sz="2000" dirty="0" smtClean="0"/>
              <a:t>circunstancias y factores, tanto endógenos como exógenos . </a:t>
            </a:r>
          </a:p>
          <a:p>
            <a:pPr marL="411163" lvl="1" indent="-342900">
              <a:buFont typeface="Wingdings" panose="05000000000000000000" pitchFamily="2" charset="2"/>
              <a:buChar char="§"/>
            </a:pPr>
            <a:endParaRPr lang="es-ES" sz="2000" dirty="0" smtClean="0"/>
          </a:p>
          <a:p>
            <a:pPr marL="411163" lvl="1" indent="-342900">
              <a:buFont typeface="Wingdings" panose="05000000000000000000" pitchFamily="2" charset="2"/>
              <a:buChar char="§"/>
            </a:pPr>
            <a:r>
              <a:rPr lang="es-ES" sz="2000" dirty="0" smtClean="0"/>
              <a:t>Si no se entiende la temporalidad de la Creatividad , tanto por parte del individuo como por parte del entorno, aparecen diferentes Riesgos</a:t>
            </a:r>
            <a:endParaRPr lang="es-ES" sz="2000" dirty="0"/>
          </a:p>
          <a:p>
            <a:pPr marL="68263" lvl="1"/>
            <a:endParaRPr lang="es-ES" sz="2000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223288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Riesgos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902474" y="76470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Riesgos de la Creatividad</a:t>
            </a:r>
            <a:endParaRPr lang="es-ES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1 CuadroTexto"/>
              <p:cNvSpPr txBox="1"/>
              <p:nvPr/>
            </p:nvSpPr>
            <p:spPr>
              <a:xfrm>
                <a:off x="405063" y="1268760"/>
                <a:ext cx="842493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ca-ES" dirty="0" smtClean="0"/>
              </a:p>
              <a:p>
                <a:r>
                  <a:rPr lang="ca-ES" dirty="0" smtClean="0"/>
                  <a:t>Riscos Personals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ca-ES" dirty="0" smtClean="0"/>
                  <a:t>Interpretació social (Món antic [dimonis/genis ] -&gt; </a:t>
                </a:r>
                <a:r>
                  <a:rPr lang="ca-ES" dirty="0" err="1" smtClean="0"/>
                  <a:t>Renaixament</a:t>
                </a:r>
                <a:r>
                  <a:rPr lang="ca-ES" dirty="0" smtClean="0"/>
                  <a:t> [humanisme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Cambria Math"/>
                      </a:rPr>
                      <m:t>]</m:t>
                    </m:r>
                  </m:oMath>
                </a14:m>
                <a:endParaRPr lang="es-ES" b="0" dirty="0" smtClean="0"/>
              </a:p>
              <a:p>
                <a:pPr lvl="2"/>
                <a:r>
                  <a:rPr lang="ca-ES" dirty="0" smtClean="0"/>
                  <a:t>Pressió social  ;  Frustració    [Elisabeth Gilbert]</a:t>
                </a:r>
              </a:p>
              <a:p>
                <a:pPr lvl="2"/>
                <a:r>
                  <a:rPr lang="ca-ES" dirty="0">
                    <a:hlinkClick r:id="rId2"/>
                  </a:rPr>
                  <a:t>http://</a:t>
                </a:r>
                <a:r>
                  <a:rPr lang="ca-ES" dirty="0" smtClean="0">
                    <a:hlinkClick r:id="rId2"/>
                  </a:rPr>
                  <a:t>www.youtube.com/watch?v=i2ULwwArK8M</a:t>
                </a:r>
                <a:endParaRPr lang="ca-ES" dirty="0" smtClean="0"/>
              </a:p>
            </p:txBody>
          </p:sp>
        </mc:Choice>
        <mc:Fallback xmlns="">
          <p:sp>
            <p:nvSpPr>
              <p:cNvPr id="2" name="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063" y="1268760"/>
                <a:ext cx="8424936" cy="1477328"/>
              </a:xfrm>
              <a:prstGeom prst="rect">
                <a:avLst/>
              </a:prstGeom>
              <a:blipFill rotWithShape="1">
                <a:blip r:embed="rId3"/>
                <a:stretch>
                  <a:fillRect l="-579" b="-57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CuadroTexto"/>
          <p:cNvSpPr txBox="1"/>
          <p:nvPr/>
        </p:nvSpPr>
        <p:spPr>
          <a:xfrm>
            <a:off x="234978" y="116632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APENDICE</a:t>
            </a:r>
            <a:endParaRPr lang="ca-ES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23454" y="3068960"/>
            <a:ext cx="84249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ca-ES" dirty="0" smtClean="0"/>
          </a:p>
          <a:p>
            <a:r>
              <a:rPr lang="ca-ES" dirty="0" smtClean="0"/>
              <a:t>Entorn social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a-ES" dirty="0" smtClean="0"/>
              <a:t>“</a:t>
            </a:r>
            <a:r>
              <a:rPr lang="ca-ES" dirty="0" err="1" smtClean="0"/>
              <a:t>Cambiando</a:t>
            </a:r>
            <a:r>
              <a:rPr lang="ca-ES" dirty="0" smtClean="0"/>
              <a:t> </a:t>
            </a:r>
            <a:r>
              <a:rPr lang="ca-ES" dirty="0" err="1" smtClean="0"/>
              <a:t>Paradigmas</a:t>
            </a:r>
            <a:r>
              <a:rPr lang="ca-ES" dirty="0" smtClean="0"/>
              <a:t>” – </a:t>
            </a:r>
            <a:r>
              <a:rPr lang="ca-ES" dirty="0" err="1" smtClean="0"/>
              <a:t>Creatividad</a:t>
            </a:r>
            <a:r>
              <a:rPr lang="ca-ES" dirty="0" smtClean="0"/>
              <a:t> y </a:t>
            </a:r>
            <a:r>
              <a:rPr lang="ca-ES" dirty="0" err="1" smtClean="0"/>
              <a:t>Pensamiento</a:t>
            </a:r>
            <a:r>
              <a:rPr lang="ca-ES" dirty="0" smtClean="0"/>
              <a:t> </a:t>
            </a:r>
            <a:r>
              <a:rPr lang="ca-ES" dirty="0" err="1" smtClean="0"/>
              <a:t>divergente</a:t>
            </a:r>
            <a:r>
              <a:rPr lang="ca-ES" dirty="0" smtClean="0"/>
              <a:t> [Ken Robinson]</a:t>
            </a:r>
          </a:p>
          <a:p>
            <a:r>
              <a:rPr lang="ca-ES" dirty="0"/>
              <a:t>	</a:t>
            </a:r>
            <a:r>
              <a:rPr lang="ca-ES" dirty="0">
                <a:hlinkClick r:id="rId4"/>
              </a:rPr>
              <a:t>http://</a:t>
            </a:r>
            <a:r>
              <a:rPr lang="ca-ES" dirty="0" smtClean="0">
                <a:hlinkClick r:id="rId4"/>
              </a:rPr>
              <a:t>www.youtube.com/watch?v=Z78aaeJR8no</a:t>
            </a:r>
            <a:endParaRPr lang="ca-ES" dirty="0" smtClean="0"/>
          </a:p>
        </p:txBody>
      </p:sp>
      <p:sp>
        <p:nvSpPr>
          <p:cNvPr id="5" name="4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04913" y="1366211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u="sng" dirty="0" smtClean="0">
                <a:solidFill>
                  <a:schemeClr val="tx2"/>
                </a:solidFill>
              </a:rPr>
              <a:t>CREATIVIDAD</a:t>
            </a:r>
            <a:endParaRPr lang="es-ES" sz="3600" u="sng" dirty="0">
              <a:solidFill>
                <a:schemeClr val="tx2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3528" y="2492896"/>
            <a:ext cx="4693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1.- Hacer algo distinto y original</a:t>
            </a:r>
            <a:endParaRPr lang="es-ES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528" y="3640378"/>
            <a:ext cx="7634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2.- Hacerlo mejor de como se estaba haciendo hasta ese momento</a:t>
            </a:r>
            <a:endParaRPr lang="es-ES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5157192"/>
            <a:ext cx="7634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3</a:t>
            </a:r>
            <a:r>
              <a:rPr lang="es-ES" sz="2400" dirty="0" smtClean="0"/>
              <a:t>.- Convertirse en modelo o referencia a seguir</a:t>
            </a:r>
            <a:endParaRPr lang="es-E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046400" y="1213758"/>
            <a:ext cx="3755512" cy="2194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79512" y="11663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Marco Teórico</a:t>
            </a:r>
            <a:endParaRPr lang="es-ES" sz="2400" dirty="0">
              <a:solidFill>
                <a:schemeClr val="tx2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455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637657"/>
              </p:ext>
            </p:extLst>
          </p:nvPr>
        </p:nvGraphicFramePr>
        <p:xfrm>
          <a:off x="1619672" y="836712"/>
          <a:ext cx="6096000" cy="516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Pensamiento</a:t>
                      </a:r>
                      <a:r>
                        <a:rPr lang="es-ES" baseline="0" dirty="0" smtClean="0"/>
                        <a:t> Convergente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Pensamiento Divergente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Se mueve solo si tiene una dirección en la que moverse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Se mueve para crear una o varias direcciones donde moverse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Sabe en todo momento que esta buscando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Empieza a buscar algo pero no sabe exactamente que  hasta que lo encuentra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Es analítico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Es provocativo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Basa su búsqueda en la secuencia de ideas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Puede y debe efectuar saltos en su búsqueda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Usa la negación para descartar posibilidades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No rechaza ningún camino y estudia todas las posibilidades por absurdas que sean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Excluye lo que parece que no tiene que ver con el tema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Investiga hasta lo que parece ajeno al tema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Jerarquiza siguiendo unas categorías, clasificaciones y etiquetas fijas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No tiene categorías,</a:t>
                      </a:r>
                      <a:r>
                        <a:rPr lang="es-ES" sz="1400" baseline="0" dirty="0" smtClean="0"/>
                        <a:t> clasificaciones ni etiquetas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Se</a:t>
                      </a:r>
                      <a:r>
                        <a:rPr lang="es-ES" sz="1400" baseline="0" dirty="0" smtClean="0"/>
                        <a:t> guía siguiendo los caminos más evidentes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Sigue los caminos menos evidentes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u="sng" dirty="0" smtClean="0"/>
                        <a:t>Es un proceso Algorítmico</a:t>
                      </a:r>
                      <a:endParaRPr lang="es-ES" sz="1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u="sng" dirty="0" smtClean="0"/>
                        <a:t>Es un proceso Heurístico</a:t>
                      </a:r>
                      <a:endParaRPr lang="es-ES" sz="1400" u="sng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79512" y="11663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Marco Teórico</a:t>
            </a:r>
            <a:endParaRPr lang="es-ES" sz="2400" dirty="0">
              <a:solidFill>
                <a:schemeClr val="tx2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766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826695" y="1042505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Pensamiento Divergente – </a:t>
            </a:r>
            <a:r>
              <a:rPr lang="es-ES" b="1" dirty="0" err="1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Guilford</a:t>
            </a:r>
            <a:r>
              <a:rPr lang="es-ES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1950</a:t>
            </a:r>
            <a:endParaRPr lang="es-ES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517461" y="2420888"/>
            <a:ext cx="3456384" cy="324036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FLUIDEZ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FLEXIBILIDAD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ORIGINALIDAD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ELABORACION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203315" y="1915113"/>
            <a:ext cx="4770530" cy="477999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s-ES" sz="2800" b="1" u="sng" dirty="0" smtClean="0">
                <a:solidFill>
                  <a:schemeClr val="tx1"/>
                </a:solidFill>
              </a:rPr>
              <a:t>HABILIDADES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79512" y="11663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Marco Teórico</a:t>
            </a:r>
            <a:endParaRPr lang="es-ES" sz="2400" dirty="0">
              <a:solidFill>
                <a:schemeClr val="tx2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444263" y="1520245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 algn="ctr">
              <a:defRPr sz="3200"/>
            </a:lvl1pPr>
          </a:lstStyle>
          <a:p>
            <a:r>
              <a:rPr lang="es-ES" sz="2400" dirty="0"/>
              <a:t>INVENCIÓN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044731" y="1536910"/>
            <a:ext cx="2377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EXPRESIVIDAD</a:t>
            </a:r>
            <a:endParaRPr lang="es-ES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2991" y="1535237"/>
            <a:ext cx="1981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ACTIVIDAD</a:t>
            </a:r>
            <a:endParaRPr lang="es-ES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330512" y="1170017"/>
            <a:ext cx="26282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DESCUBRIMIENTO POSIBILIDADES</a:t>
            </a:r>
            <a:endParaRPr lang="es-ES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3747229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APERTURA</a:t>
            </a:r>
            <a:endParaRPr lang="es-E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3126139" y="3399931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INDEPENDENCIA CRITICA</a:t>
            </a:r>
            <a:endParaRPr lang="es-ES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330186" y="3747229"/>
            <a:ext cx="2165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AUTONOMIA</a:t>
            </a:r>
            <a:endParaRPr lang="es-ES" sz="24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916832"/>
            <a:ext cx="1865219" cy="13989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1815" y="2001016"/>
            <a:ext cx="1865219" cy="13989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18637" y="2001014"/>
            <a:ext cx="1711549" cy="13989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5719" y="2001017"/>
            <a:ext cx="1817878" cy="13989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9512" y="4208894"/>
            <a:ext cx="2363896" cy="15963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30512" y="4208894"/>
            <a:ext cx="2386842" cy="15842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10" descr="http://www.casadesalud.com.mx/articulos/wp-content/uploads/2013/09/ni%C3%B1o_pensando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54671" y="4208895"/>
            <a:ext cx="2179183" cy="158426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15 CuadroTexto"/>
          <p:cNvSpPr txBox="1"/>
          <p:nvPr/>
        </p:nvSpPr>
        <p:spPr>
          <a:xfrm>
            <a:off x="179512" y="11663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Marco Teórico</a:t>
            </a:r>
            <a:endParaRPr lang="es-ES" sz="2400" dirty="0">
              <a:solidFill>
                <a:schemeClr val="tx2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902474" y="76470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Personalidad Creadora</a:t>
            </a:r>
            <a:endParaRPr lang="es-ES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17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683568" y="2138229"/>
            <a:ext cx="8070935" cy="4041740"/>
            <a:chOff x="683568" y="1844824"/>
            <a:chExt cx="8070935" cy="4041740"/>
          </a:xfrm>
        </p:grpSpPr>
        <p:sp>
          <p:nvSpPr>
            <p:cNvPr id="3" name="2 Elipse"/>
            <p:cNvSpPr/>
            <p:nvPr/>
          </p:nvSpPr>
          <p:spPr>
            <a:xfrm>
              <a:off x="4391980" y="1844824"/>
              <a:ext cx="2520280" cy="2376264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3 Elipse"/>
            <p:cNvSpPr/>
            <p:nvPr/>
          </p:nvSpPr>
          <p:spPr>
            <a:xfrm>
              <a:off x="3383868" y="2888940"/>
              <a:ext cx="2520280" cy="2376264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4 Elipse"/>
            <p:cNvSpPr/>
            <p:nvPr/>
          </p:nvSpPr>
          <p:spPr>
            <a:xfrm>
              <a:off x="2375756" y="1844824"/>
              <a:ext cx="2520280" cy="2376264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683568" y="2038782"/>
              <a:ext cx="1944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smtClean="0"/>
                <a:t>ALTA CAPACIDAD</a:t>
              </a:r>
              <a:endParaRPr lang="es-ES" dirty="0"/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6810287" y="2038782"/>
              <a:ext cx="1944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smtClean="0"/>
                <a:t>MOTIVACION</a:t>
              </a:r>
              <a:endParaRPr lang="es-ES" dirty="0"/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3671900" y="5517232"/>
              <a:ext cx="1944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dirty="0" smtClean="0"/>
                <a:t>CREATIVIDAD</a:t>
              </a:r>
              <a:endParaRPr lang="es-ES" dirty="0"/>
            </a:p>
          </p:txBody>
        </p:sp>
      </p:grpSp>
      <p:sp>
        <p:nvSpPr>
          <p:cNvPr id="9" name="8 CuadroTexto"/>
          <p:cNvSpPr txBox="1"/>
          <p:nvPr/>
        </p:nvSpPr>
        <p:spPr>
          <a:xfrm>
            <a:off x="1871700" y="108409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Modelo de 3 Anillos – </a:t>
            </a:r>
            <a:r>
              <a:rPr lang="es-ES" b="1" dirty="0" err="1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Renzulli</a:t>
            </a:r>
            <a:r>
              <a:rPr lang="es-ES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1977</a:t>
            </a:r>
            <a:endParaRPr lang="es-ES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79512" y="11663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Creatividad y Altas Capacidades</a:t>
            </a:r>
            <a:endParaRPr lang="es-ES" sz="2400" dirty="0">
              <a:solidFill>
                <a:schemeClr val="tx2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835968" y="472514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SUPERDOTACION</a:t>
            </a:r>
            <a:endParaRPr lang="es-ES" dirty="0"/>
          </a:p>
        </p:txBody>
      </p:sp>
      <p:cxnSp>
        <p:nvCxnSpPr>
          <p:cNvPr id="12" name="11 Conector recto de flecha"/>
          <p:cNvCxnSpPr/>
          <p:nvPr/>
        </p:nvCxnSpPr>
        <p:spPr>
          <a:xfrm flipV="1">
            <a:off x="2795682" y="3582986"/>
            <a:ext cx="1863824" cy="122413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07504" y="116632"/>
            <a:ext cx="9289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_tradnl" altLang="ca-ES" dirty="0"/>
              <a:t>TIPOS DE </a:t>
            </a:r>
            <a:r>
              <a:rPr lang="es-ES_tradnl" altLang="ca-ES" dirty="0" smtClean="0"/>
              <a:t>SUPERDOTADOS  (RENZULLI)</a:t>
            </a:r>
            <a:endParaRPr lang="es-ES_tradnl" altLang="ca-ES" dirty="0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s-ES_tradnl" altLang="ca-ES" sz="2400" b="1" smtClean="0">
                <a:solidFill>
                  <a:schemeClr val="tx2">
                    <a:lumMod val="75000"/>
                  </a:schemeClr>
                </a:solidFill>
              </a:rPr>
              <a:t>SUPERDOTADO ACADÉMICO</a:t>
            </a:r>
          </a:p>
          <a:p>
            <a:pPr>
              <a:buFontTx/>
              <a:buNone/>
            </a:pPr>
            <a:endParaRPr lang="es-ES_tradnl" altLang="ca-ES" sz="2400" b="1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None/>
            </a:pPr>
            <a:endParaRPr lang="es-ES_tradnl" altLang="ca-ES" sz="2400" b="1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None/>
            </a:pPr>
            <a:endParaRPr lang="es-ES_tradnl" altLang="ca-ES" sz="2400" b="1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s-ES_tradnl" altLang="ca-ES" sz="1800" b="1" smtClean="0">
                <a:solidFill>
                  <a:schemeClr val="tx2">
                    <a:lumMod val="75000"/>
                  </a:schemeClr>
                </a:solidFill>
              </a:rPr>
              <a:t>LOGROS ESCOLARES BRILLANTES</a:t>
            </a:r>
          </a:p>
          <a:p>
            <a:r>
              <a:rPr lang="es-ES_tradnl" altLang="ca-ES" sz="1800" b="1" smtClean="0">
                <a:solidFill>
                  <a:schemeClr val="tx2">
                    <a:lumMod val="75000"/>
                  </a:schemeClr>
                </a:solidFill>
              </a:rPr>
              <a:t>RESULTADOS EXTRAORDINARIOS EN LOS TEST DE INTELIGENCIA</a:t>
            </a:r>
          </a:p>
          <a:p>
            <a:r>
              <a:rPr lang="es-ES_tradnl" altLang="ca-ES" sz="1800" b="1" smtClean="0">
                <a:solidFill>
                  <a:schemeClr val="tx2">
                    <a:lumMod val="75000"/>
                  </a:schemeClr>
                </a:solidFill>
              </a:rPr>
              <a:t>NO NECESARIAMENTE MUY ORIGINALES O CREATIVOS</a:t>
            </a:r>
            <a:endParaRPr lang="es-ES_tradnl" altLang="ca-ES" sz="1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s-ES_tradnl" altLang="ca-ES" sz="2400" b="1" smtClean="0">
                <a:solidFill>
                  <a:schemeClr val="tx2">
                    <a:lumMod val="75000"/>
                  </a:schemeClr>
                </a:solidFill>
              </a:rPr>
              <a:t>SUPERDOTADO </a:t>
            </a:r>
          </a:p>
          <a:p>
            <a:pPr algn="ctr">
              <a:buFontTx/>
              <a:buNone/>
            </a:pPr>
            <a:r>
              <a:rPr lang="es-ES_tradnl" altLang="ca-ES" sz="2400" b="1" smtClean="0">
                <a:solidFill>
                  <a:schemeClr val="tx2">
                    <a:lumMod val="75000"/>
                  </a:schemeClr>
                </a:solidFill>
              </a:rPr>
              <a:t>CREATIVO-PRODUCTIVO</a:t>
            </a:r>
          </a:p>
          <a:p>
            <a:pPr>
              <a:buFontTx/>
              <a:buNone/>
            </a:pPr>
            <a:endParaRPr lang="es-ES_tradnl" altLang="ca-ES" sz="2400" b="1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None/>
            </a:pPr>
            <a:endParaRPr lang="es-ES_tradnl" altLang="ca-ES" sz="2400" b="1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s-ES_tradnl" altLang="ca-ES" sz="1800" b="1" smtClean="0">
                <a:solidFill>
                  <a:schemeClr val="tx2">
                    <a:lumMod val="75000"/>
                  </a:schemeClr>
                </a:solidFill>
              </a:rPr>
              <a:t>PRODUCTORES DE NUEVOS CONOCIMIENTOS</a:t>
            </a:r>
          </a:p>
          <a:p>
            <a:r>
              <a:rPr lang="es-ES_tradnl" altLang="ca-ES" sz="1800" b="1" smtClean="0">
                <a:solidFill>
                  <a:schemeClr val="tx2">
                    <a:lumMod val="75000"/>
                  </a:schemeClr>
                </a:solidFill>
              </a:rPr>
              <a:t>PROCESOS ORIGINALES DE PENSAMIENTO EN LA RESOLUCION DE TAREAS</a:t>
            </a:r>
            <a:endParaRPr lang="es-ES_tradnl" altLang="ca-ES" sz="1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Nube"/>
          <p:cNvSpPr/>
          <p:nvPr/>
        </p:nvSpPr>
        <p:spPr>
          <a:xfrm>
            <a:off x="2735347" y="2564904"/>
            <a:ext cx="3600400" cy="2016224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</a:rPr>
              <a:t>REALIDAD CAMBIANTE</a:t>
            </a:r>
            <a:endParaRPr lang="es-ES" sz="3200" b="1" dirty="0">
              <a:solidFill>
                <a:srgbClr val="FF0000"/>
              </a:solidFill>
            </a:endParaRPr>
          </a:p>
        </p:txBody>
      </p:sp>
      <p:sp>
        <p:nvSpPr>
          <p:cNvPr id="3" name="2 Llamada de nube"/>
          <p:cNvSpPr/>
          <p:nvPr/>
        </p:nvSpPr>
        <p:spPr>
          <a:xfrm>
            <a:off x="827584" y="1021047"/>
            <a:ext cx="2592288" cy="1296144"/>
          </a:xfrm>
          <a:prstGeom prst="cloudCallout">
            <a:avLst>
              <a:gd name="adj1" fmla="val 32896"/>
              <a:gd name="adj2" fmla="val 95498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Revolución Tecnológica</a:t>
            </a:r>
            <a:endParaRPr lang="es-ES" dirty="0"/>
          </a:p>
        </p:txBody>
      </p:sp>
      <p:sp>
        <p:nvSpPr>
          <p:cNvPr id="4" name="3 Llamada de nube"/>
          <p:cNvSpPr/>
          <p:nvPr/>
        </p:nvSpPr>
        <p:spPr>
          <a:xfrm>
            <a:off x="6228184" y="1205136"/>
            <a:ext cx="2744689" cy="1296144"/>
          </a:xfrm>
          <a:prstGeom prst="cloudCallout">
            <a:avLst>
              <a:gd name="adj1" fmla="val -46186"/>
              <a:gd name="adj2" fmla="val 9322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Multiculturalidad</a:t>
            </a:r>
          </a:p>
          <a:p>
            <a:pPr algn="ctr"/>
            <a:r>
              <a:rPr lang="es-ES" dirty="0" smtClean="0"/>
              <a:t>Globalización</a:t>
            </a:r>
            <a:endParaRPr lang="es-ES" dirty="0"/>
          </a:p>
        </p:txBody>
      </p:sp>
      <p:sp>
        <p:nvSpPr>
          <p:cNvPr id="5" name="4 Llamada de nube"/>
          <p:cNvSpPr/>
          <p:nvPr/>
        </p:nvSpPr>
        <p:spPr>
          <a:xfrm>
            <a:off x="467544" y="4581128"/>
            <a:ext cx="2592288" cy="1296144"/>
          </a:xfrm>
          <a:prstGeom prst="cloudCallout">
            <a:avLst>
              <a:gd name="adj1" fmla="val 61343"/>
              <a:gd name="adj2" fmla="val -5356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Cambio Sociales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5 Llamada de nube"/>
          <p:cNvSpPr/>
          <p:nvPr/>
        </p:nvSpPr>
        <p:spPr>
          <a:xfrm>
            <a:off x="6228184" y="4716647"/>
            <a:ext cx="2592288" cy="1296144"/>
          </a:xfrm>
          <a:prstGeom prst="cloudCallout">
            <a:avLst>
              <a:gd name="adj1" fmla="val -61547"/>
              <a:gd name="adj2" fmla="val -84284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Cambios Laborales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223288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/>
              <a:t>Realidad Cambiante</a:t>
            </a: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Flecha derecha"/>
          <p:cNvSpPr/>
          <p:nvPr/>
        </p:nvSpPr>
        <p:spPr>
          <a:xfrm>
            <a:off x="1678167" y="2154298"/>
            <a:ext cx="4104456" cy="2088232"/>
          </a:xfrm>
          <a:prstGeom prst="rightArrow">
            <a:avLst/>
          </a:prstGeom>
          <a:solidFill>
            <a:srgbClr val="E6E0EC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Picture 2" descr="http://3.bp.blogspot.com/-mLXY3rAQfMI/UKqrtKT9CYI/AAAAAAAAEw8/zoxVj1BrHNo/s1600/hombre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468560" y="1916832"/>
            <a:ext cx="29523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Flecha derecha"/>
          <p:cNvSpPr/>
          <p:nvPr/>
        </p:nvSpPr>
        <p:spPr>
          <a:xfrm>
            <a:off x="2048999" y="3198414"/>
            <a:ext cx="745292" cy="25202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/>
          </a:p>
        </p:txBody>
      </p:sp>
      <p:sp>
        <p:nvSpPr>
          <p:cNvPr id="5" name="4 CuadroTexto"/>
          <p:cNvSpPr txBox="1"/>
          <p:nvPr/>
        </p:nvSpPr>
        <p:spPr>
          <a:xfrm>
            <a:off x="2938307" y="2860957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ACCEPTACION  CAMBIO</a:t>
            </a:r>
            <a:endParaRPr lang="es-ES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938307" y="3198414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MOTOR DEL CAMBIO</a:t>
            </a:r>
            <a:endParaRPr lang="es-ES" sz="1200" dirty="0"/>
          </a:p>
        </p:txBody>
      </p:sp>
      <p:sp>
        <p:nvSpPr>
          <p:cNvPr id="7" name="6 Flecha derecha"/>
          <p:cNvSpPr/>
          <p:nvPr/>
        </p:nvSpPr>
        <p:spPr>
          <a:xfrm>
            <a:off x="2048999" y="2860957"/>
            <a:ext cx="745292" cy="25202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/>
          </a:p>
        </p:txBody>
      </p:sp>
      <p:sp>
        <p:nvSpPr>
          <p:cNvPr id="8" name="7 CuadroTexto"/>
          <p:cNvSpPr txBox="1"/>
          <p:nvPr/>
        </p:nvSpPr>
        <p:spPr>
          <a:xfrm>
            <a:off x="1986474" y="2060847"/>
            <a:ext cx="2536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CREATIVIDAD</a:t>
            </a:r>
            <a:endParaRPr lang="es-ES" sz="32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084168" y="1182190"/>
            <a:ext cx="2880320" cy="40324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Conocimientos Base</a:t>
            </a:r>
          </a:p>
          <a:p>
            <a:pPr algn="ctr"/>
            <a:endParaRPr lang="es-ES" sz="1600" dirty="0" smtClean="0"/>
          </a:p>
          <a:p>
            <a:pPr algn="ctr"/>
            <a:r>
              <a:rPr lang="es-ES" sz="1600" dirty="0" smtClean="0"/>
              <a:t>Pensamiento Divergente</a:t>
            </a:r>
          </a:p>
          <a:p>
            <a:pPr algn="ctr"/>
            <a:r>
              <a:rPr lang="es-ES" sz="1600" dirty="0" smtClean="0"/>
              <a:t>Pensamiento Crítico</a:t>
            </a:r>
          </a:p>
          <a:p>
            <a:pPr algn="ctr"/>
            <a:r>
              <a:rPr lang="es-ES" sz="1600" dirty="0" smtClean="0"/>
              <a:t>Pensamiento Creativo</a:t>
            </a:r>
          </a:p>
          <a:p>
            <a:pPr algn="ctr"/>
            <a:endParaRPr lang="es-ES" sz="1600" dirty="0"/>
          </a:p>
          <a:p>
            <a:pPr algn="ctr"/>
            <a:r>
              <a:rPr lang="es-ES" sz="1600" dirty="0" smtClean="0"/>
              <a:t>Motivación</a:t>
            </a:r>
          </a:p>
          <a:p>
            <a:pPr algn="ctr"/>
            <a:r>
              <a:rPr lang="es-ES" sz="1600" dirty="0" smtClean="0"/>
              <a:t>Compromiso con la Tarea</a:t>
            </a:r>
          </a:p>
          <a:p>
            <a:pPr algn="ctr"/>
            <a:endParaRPr lang="es-ES" sz="1600" dirty="0"/>
          </a:p>
          <a:p>
            <a:pPr algn="ctr"/>
            <a:r>
              <a:rPr lang="es-ES" sz="1600" dirty="0" smtClean="0"/>
              <a:t>Tolerancia a la Ambigüedad</a:t>
            </a:r>
          </a:p>
          <a:p>
            <a:pPr algn="ctr"/>
            <a:endParaRPr lang="es-ES" sz="1600" dirty="0" smtClean="0"/>
          </a:p>
          <a:p>
            <a:pPr algn="ctr"/>
            <a:endParaRPr lang="es-ES" sz="16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23288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/>
              <a:t>Realidad Cambiante</a:t>
            </a:r>
          </a:p>
        </p:txBody>
      </p:sp>
      <p:sp>
        <p:nvSpPr>
          <p:cNvPr id="11" name="10 Rectángulo"/>
          <p:cNvSpPr/>
          <p:nvPr/>
        </p:nvSpPr>
        <p:spPr>
          <a:xfrm rot="19400953">
            <a:off x="5652577" y="5157192"/>
            <a:ext cx="3743502" cy="923330"/>
          </a:xfrm>
          <a:prstGeom prst="rect">
            <a:avLst/>
          </a:prstGeom>
          <a:solidFill>
            <a:srgbClr val="EAEAEA">
              <a:alpha val="20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CFCFD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EXTRACTO</a:t>
            </a:r>
            <a:endParaRPr lang="es-E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CFCFD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441</Words>
  <Application>Microsoft Office PowerPoint</Application>
  <PresentationFormat>Presentación en pantalla (4:3)</PresentationFormat>
  <Paragraphs>127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Extracto Conferencia Creatividad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Extracte conferència Creativitat</dc:title>
  <dc:creator>Sandra-Cesc</dc:creator>
  <cp:lastModifiedBy>Sandra-Cesc</cp:lastModifiedBy>
  <cp:revision>13</cp:revision>
  <dcterms:created xsi:type="dcterms:W3CDTF">2015-03-27T12:49:43Z</dcterms:created>
  <dcterms:modified xsi:type="dcterms:W3CDTF">2015-03-29T18:32:45Z</dcterms:modified>
</cp:coreProperties>
</file>